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302" r:id="rId9"/>
  </p:sldIdLst>
  <p:sldSz cx="9144000" cy="5143500" type="screen16x9"/>
  <p:notesSz cx="6858000" cy="9144000"/>
  <p:embeddedFontLst>
    <p:embeddedFont>
      <p:font typeface="NanumGothic ExtraBold" panose="020B0600000101010101" charset="-127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7" y="30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560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1624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673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062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055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71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7142098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en-US" altLang="ko" sz="2500" b="1" dirty="0">
                <a:solidFill>
                  <a:srgbClr val="19264B"/>
                </a:solidFill>
              </a:rPr>
              <a:t>Andrew Ng Machine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</a:rPr>
              <a:t>Learning 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22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이강민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67;p14">
            <a:extLst>
              <a:ext uri="{FF2B5EF4-FFF2-40B4-BE49-F238E27FC236}">
                <a16:creationId xmlns:a16="http://schemas.microsoft.com/office/drawing/2014/main" id="{6E99574A-DF52-47F7-882B-401BB4FDA8B0}"/>
              </a:ext>
            </a:extLst>
          </p:cNvPr>
          <p:cNvSpPr txBox="1"/>
          <p:nvPr/>
        </p:nvSpPr>
        <p:spPr>
          <a:xfrm>
            <a:off x="1408975" y="1002104"/>
            <a:ext cx="7562162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400" dirty="0"/>
              <a:t>스터디 소개</a:t>
            </a:r>
            <a:endParaRPr lang="en-US" altLang="ko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400" dirty="0" err="1"/>
              <a:t>스터디원</a:t>
            </a:r>
            <a:r>
              <a:rPr lang="ko-KR" altLang="en-US" sz="2400" dirty="0"/>
              <a:t> 소개 및 만남 인증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400" dirty="0"/>
              <a:t>스터디 진행 방식 및 계획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400" dirty="0"/>
              <a:t>스터디 내용 간단 소개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23A8BC-549F-4A0C-A64E-880D953E4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665" y="1055550"/>
            <a:ext cx="6366933" cy="332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54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 descr="다른, 화면, 같은이(가) 표시된 사진&#10;&#10;자동 생성된 설명">
            <a:extLst>
              <a:ext uri="{FF2B5EF4-FFF2-40B4-BE49-F238E27FC236}">
                <a16:creationId xmlns:a16="http://schemas.microsoft.com/office/drawing/2014/main" id="{B867D1C5-5320-464E-BB5C-CF7F5B209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838" y="1825113"/>
            <a:ext cx="4265876" cy="2248472"/>
          </a:xfrm>
          <a:prstGeom prst="rect">
            <a:avLst/>
          </a:prstGeom>
        </p:spPr>
      </p:pic>
      <p:sp>
        <p:nvSpPr>
          <p:cNvPr id="8" name="Google Shape;67;p14">
            <a:extLst>
              <a:ext uri="{FF2B5EF4-FFF2-40B4-BE49-F238E27FC236}">
                <a16:creationId xmlns:a16="http://schemas.microsoft.com/office/drawing/2014/main" id="{10542625-7D55-4A0F-AB2C-52BFA1EE05C0}"/>
              </a:ext>
            </a:extLst>
          </p:cNvPr>
          <p:cNvSpPr txBox="1"/>
          <p:nvPr/>
        </p:nvSpPr>
        <p:spPr>
          <a:xfrm>
            <a:off x="4153653" y="965967"/>
            <a:ext cx="191510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이강민</a:t>
            </a:r>
            <a:r>
              <a:rPr lang="en-US" altLang="ko-KR" sz="1800" dirty="0"/>
              <a:t>(INFJ)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산업보안학과 </a:t>
            </a:r>
            <a:r>
              <a:rPr lang="en-US" altLang="ko-KR" sz="1800" dirty="0"/>
              <a:t>18</a:t>
            </a:r>
            <a:endParaRPr sz="1800" dirty="0"/>
          </a:p>
        </p:txBody>
      </p:sp>
      <p:sp>
        <p:nvSpPr>
          <p:cNvPr id="2" name="화살표: 원형 1">
            <a:extLst>
              <a:ext uri="{FF2B5EF4-FFF2-40B4-BE49-F238E27FC236}">
                <a16:creationId xmlns:a16="http://schemas.microsoft.com/office/drawing/2014/main" id="{67BF2F9D-5A76-42F7-A014-76981CC2C1D4}"/>
              </a:ext>
            </a:extLst>
          </p:cNvPr>
          <p:cNvSpPr/>
          <p:nvPr/>
        </p:nvSpPr>
        <p:spPr>
          <a:xfrm rot="905278">
            <a:off x="6125141" y="1030954"/>
            <a:ext cx="1498005" cy="108373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882083"/>
              <a:gd name="adj5" fmla="val 19681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34202DD7-9A70-4376-B8F6-1AEE4972B2DC}"/>
              </a:ext>
            </a:extLst>
          </p:cNvPr>
          <p:cNvSpPr txBox="1"/>
          <p:nvPr/>
        </p:nvSpPr>
        <p:spPr>
          <a:xfrm>
            <a:off x="7159284" y="2026031"/>
            <a:ext cx="191510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박정현</a:t>
            </a:r>
            <a:r>
              <a:rPr lang="en-US" altLang="ko-KR" sz="1800" dirty="0"/>
              <a:t>(ESFP)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응용통계학과 </a:t>
            </a:r>
            <a:r>
              <a:rPr lang="en-US" altLang="ko-KR" sz="1800" dirty="0"/>
              <a:t>20</a:t>
            </a:r>
            <a:endParaRPr sz="1800" dirty="0"/>
          </a:p>
        </p:txBody>
      </p:sp>
      <p:sp>
        <p:nvSpPr>
          <p:cNvPr id="10" name="Google Shape;67;p14">
            <a:extLst>
              <a:ext uri="{FF2B5EF4-FFF2-40B4-BE49-F238E27FC236}">
                <a16:creationId xmlns:a16="http://schemas.microsoft.com/office/drawing/2014/main" id="{1586BC74-5954-4C6A-938D-BAB0BADE42B8}"/>
              </a:ext>
            </a:extLst>
          </p:cNvPr>
          <p:cNvSpPr txBox="1"/>
          <p:nvPr/>
        </p:nvSpPr>
        <p:spPr>
          <a:xfrm>
            <a:off x="5685589" y="4159942"/>
            <a:ext cx="191510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 err="1"/>
              <a:t>김휘중</a:t>
            </a:r>
            <a:r>
              <a:rPr lang="en-US" altLang="ko-KR" sz="1800" dirty="0"/>
              <a:t>(ENTJ)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경영학과 </a:t>
            </a:r>
            <a:r>
              <a:rPr lang="en-US" altLang="ko-KR" sz="1800" dirty="0"/>
              <a:t>20</a:t>
            </a:r>
            <a:endParaRPr sz="1800" dirty="0"/>
          </a:p>
        </p:txBody>
      </p:sp>
      <p:sp>
        <p:nvSpPr>
          <p:cNvPr id="11" name="화살표: 원형 10">
            <a:extLst>
              <a:ext uri="{FF2B5EF4-FFF2-40B4-BE49-F238E27FC236}">
                <a16:creationId xmlns:a16="http://schemas.microsoft.com/office/drawing/2014/main" id="{FABD9C23-E3FB-4747-84D6-397A5C350180}"/>
              </a:ext>
            </a:extLst>
          </p:cNvPr>
          <p:cNvSpPr/>
          <p:nvPr/>
        </p:nvSpPr>
        <p:spPr>
          <a:xfrm rot="5400000">
            <a:off x="6804927" y="2869073"/>
            <a:ext cx="1498005" cy="108373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882083"/>
              <a:gd name="adj5" fmla="val 19681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화살표: 원형 11">
            <a:extLst>
              <a:ext uri="{FF2B5EF4-FFF2-40B4-BE49-F238E27FC236}">
                <a16:creationId xmlns:a16="http://schemas.microsoft.com/office/drawing/2014/main" id="{A4C1B43A-4674-4048-A928-181447C7FBE7}"/>
              </a:ext>
            </a:extLst>
          </p:cNvPr>
          <p:cNvSpPr/>
          <p:nvPr/>
        </p:nvSpPr>
        <p:spPr>
          <a:xfrm rot="10309068">
            <a:off x="4202800" y="3996620"/>
            <a:ext cx="1498005" cy="108373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882083"/>
              <a:gd name="adj5" fmla="val 19681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5466F534-A1F5-420F-A179-91AD77058602}"/>
              </a:ext>
            </a:extLst>
          </p:cNvPr>
          <p:cNvSpPr txBox="1"/>
          <p:nvPr/>
        </p:nvSpPr>
        <p:spPr>
          <a:xfrm>
            <a:off x="2186562" y="4159942"/>
            <a:ext cx="191510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김유선</a:t>
            </a:r>
            <a:r>
              <a:rPr lang="en-US" altLang="ko-KR" sz="1800" dirty="0"/>
              <a:t>(ENTJ)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기계공학부 </a:t>
            </a:r>
            <a:r>
              <a:rPr lang="en-US" altLang="ko-KR" sz="1800" dirty="0"/>
              <a:t>17</a:t>
            </a:r>
            <a:endParaRPr sz="1800" dirty="0"/>
          </a:p>
        </p:txBody>
      </p:sp>
      <p:sp>
        <p:nvSpPr>
          <p:cNvPr id="14" name="Google Shape;67;p14">
            <a:extLst>
              <a:ext uri="{FF2B5EF4-FFF2-40B4-BE49-F238E27FC236}">
                <a16:creationId xmlns:a16="http://schemas.microsoft.com/office/drawing/2014/main" id="{B03E2308-B69F-42B5-8624-15B789799A33}"/>
              </a:ext>
            </a:extLst>
          </p:cNvPr>
          <p:cNvSpPr txBox="1"/>
          <p:nvPr/>
        </p:nvSpPr>
        <p:spPr>
          <a:xfrm>
            <a:off x="1048203" y="2026031"/>
            <a:ext cx="191510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 err="1"/>
              <a:t>김벼리</a:t>
            </a:r>
            <a:r>
              <a:rPr lang="en-US" altLang="ko-KR" sz="1800" dirty="0"/>
              <a:t>(ISTJ)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/>
              <a:t>융합공학부 </a:t>
            </a:r>
            <a:r>
              <a:rPr lang="en-US" altLang="ko-KR" sz="1800" dirty="0"/>
              <a:t>19</a:t>
            </a:r>
            <a:endParaRPr sz="1800" dirty="0"/>
          </a:p>
        </p:txBody>
      </p:sp>
      <p:sp>
        <p:nvSpPr>
          <p:cNvPr id="15" name="화살표: 원형 14">
            <a:extLst>
              <a:ext uri="{FF2B5EF4-FFF2-40B4-BE49-F238E27FC236}">
                <a16:creationId xmlns:a16="http://schemas.microsoft.com/office/drawing/2014/main" id="{46F297B6-037C-41F5-A051-B6D72698D7C2}"/>
              </a:ext>
            </a:extLst>
          </p:cNvPr>
          <p:cNvSpPr/>
          <p:nvPr/>
        </p:nvSpPr>
        <p:spPr>
          <a:xfrm rot="14638785">
            <a:off x="1683922" y="2902458"/>
            <a:ext cx="1498005" cy="108373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882083"/>
              <a:gd name="adj5" fmla="val 19681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906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진행 방식 및 계획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67;p14">
            <a:extLst>
              <a:ext uri="{FF2B5EF4-FFF2-40B4-BE49-F238E27FC236}">
                <a16:creationId xmlns:a16="http://schemas.microsoft.com/office/drawing/2014/main" id="{7063554F-B1FA-41B3-9DFC-0676C55546F4}"/>
              </a:ext>
            </a:extLst>
          </p:cNvPr>
          <p:cNvSpPr txBox="1"/>
          <p:nvPr/>
        </p:nvSpPr>
        <p:spPr>
          <a:xfrm>
            <a:off x="1501421" y="1055550"/>
            <a:ext cx="6920090" cy="337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dirty="0"/>
              <a:t>&lt;</a:t>
            </a:r>
            <a:r>
              <a:rPr lang="ko-KR" altLang="en-US" sz="2400" dirty="0"/>
              <a:t>방식</a:t>
            </a:r>
            <a:r>
              <a:rPr lang="en-US" altLang="ko-KR" sz="2400" dirty="0"/>
              <a:t>&gt;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800" dirty="0"/>
              <a:t>매주 한 </a:t>
            </a:r>
            <a:r>
              <a:rPr lang="ko-KR" altLang="en-US" sz="1800" dirty="0" err="1"/>
              <a:t>주차씩</a:t>
            </a:r>
            <a:r>
              <a:rPr lang="ko-KR" altLang="en-US" sz="1800" dirty="0"/>
              <a:t> </a:t>
            </a:r>
            <a:r>
              <a:rPr lang="en-US" altLang="ko-KR" sz="1800" dirty="0"/>
              <a:t>‘</a:t>
            </a:r>
            <a:r>
              <a:rPr lang="ko-KR" altLang="en-US" sz="1800" dirty="0" err="1"/>
              <a:t>머신러닝</a:t>
            </a:r>
            <a:r>
              <a:rPr lang="en-US" altLang="ko-KR" sz="1800" dirty="0"/>
              <a:t>’</a:t>
            </a:r>
            <a:r>
              <a:rPr lang="ko-KR" altLang="en-US" sz="1800" dirty="0"/>
              <a:t> 강의 수강</a:t>
            </a:r>
            <a:endParaRPr lang="en-US" altLang="ko-KR" sz="1800" dirty="0"/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800" dirty="0"/>
              <a:t>그 주 일요일까지 각자 공부하면서 필기한 것 인증</a:t>
            </a:r>
            <a:r>
              <a:rPr lang="en-US" altLang="ko-KR" sz="1800" dirty="0"/>
              <a:t>(slack </a:t>
            </a:r>
            <a:r>
              <a:rPr lang="ko-KR" altLang="en-US" sz="1800" dirty="0"/>
              <a:t>활용</a:t>
            </a:r>
            <a:r>
              <a:rPr lang="en-US" altLang="ko-KR" sz="1800" dirty="0"/>
              <a:t>)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800" dirty="0"/>
              <a:t>주차별로 </a:t>
            </a:r>
            <a:r>
              <a:rPr lang="en-US" altLang="ko-KR" sz="1800" dirty="0"/>
              <a:t>1</a:t>
            </a:r>
            <a:r>
              <a:rPr lang="ko-KR" altLang="en-US" sz="1800" dirty="0"/>
              <a:t>명씩 발표 진행 </a:t>
            </a:r>
            <a:r>
              <a:rPr lang="en-US" altLang="ko-KR" sz="1800" dirty="0"/>
              <a:t>+ </a:t>
            </a:r>
            <a:r>
              <a:rPr lang="ko-KR" altLang="en-US" sz="1800" dirty="0"/>
              <a:t>피드백 </a:t>
            </a:r>
            <a:r>
              <a:rPr lang="en-US" altLang="ko-KR" sz="1800" dirty="0"/>
              <a:t>+ </a:t>
            </a:r>
            <a:r>
              <a:rPr lang="ko-KR" altLang="en-US" sz="1800" dirty="0"/>
              <a:t>질의응답</a:t>
            </a:r>
            <a:endParaRPr lang="en-US" altLang="ko-KR" sz="1800" dirty="0"/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dirty="0"/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dirty="0"/>
              <a:t>&lt;</a:t>
            </a:r>
            <a:r>
              <a:rPr lang="ko-KR" altLang="en-US" sz="2400" dirty="0"/>
              <a:t>시간</a:t>
            </a:r>
            <a:r>
              <a:rPr lang="en-US" altLang="ko-KR" sz="2400" dirty="0"/>
              <a:t>&gt;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800" dirty="0" err="1"/>
              <a:t>비대면</a:t>
            </a:r>
            <a:r>
              <a:rPr lang="en-US" altLang="ko-KR" sz="1800" dirty="0"/>
              <a:t> &amp; </a:t>
            </a:r>
            <a:r>
              <a:rPr lang="ko-KR" altLang="en-US" sz="1800" dirty="0"/>
              <a:t>매주 화요일 정기세션 끝나고</a:t>
            </a:r>
            <a:r>
              <a:rPr lang="en-US" altLang="ko-KR" sz="1800" dirty="0"/>
              <a:t>(</a:t>
            </a:r>
            <a:r>
              <a:rPr lang="ko-KR" altLang="en-US" sz="1800" dirty="0"/>
              <a:t>추후 조정 가능</a:t>
            </a:r>
            <a:r>
              <a:rPr lang="en-US" altLang="ko-KR" sz="1800" dirty="0"/>
              <a:t>)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46878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92E070-F8BA-442B-B0B0-388D7FAFFD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55768"/>
              </p:ext>
            </p:extLst>
          </p:nvPr>
        </p:nvGraphicFramePr>
        <p:xfrm>
          <a:off x="5143852" y="186187"/>
          <a:ext cx="3382784" cy="4771125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382784">
                  <a:extLst>
                    <a:ext uri="{9D8B030D-6E8A-4147-A177-3AD203B41FA5}">
                      <a16:colId xmlns:a16="http://schemas.microsoft.com/office/drawing/2014/main" val="4235705375"/>
                    </a:ext>
                  </a:extLst>
                </a:gridCol>
              </a:tblGrid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077593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(2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665929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(2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(3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462820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(3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(4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701452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(4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(5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227746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(5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750387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717419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="0" dirty="0"/>
                        <a:t>강의수강</a:t>
                      </a:r>
                      <a:r>
                        <a:rPr lang="en-US" altLang="ko-KR" b="0" dirty="0"/>
                        <a:t>(6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750933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(6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(7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955304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(7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(8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666782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(8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565949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), </a:t>
                      </a:r>
                      <a:r>
                        <a:rPr lang="ko-KR" altLang="en-US" b="0" dirty="0"/>
                        <a:t>강의 수강</a:t>
                      </a:r>
                      <a:r>
                        <a:rPr lang="en-US" altLang="ko-KR" b="0" dirty="0"/>
                        <a:t>(10,11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417771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스터디</a:t>
                      </a:r>
                      <a:r>
                        <a:rPr lang="en-US" altLang="ko-KR" b="0" dirty="0"/>
                        <a:t>(10,11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746144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734570"/>
                  </a:ext>
                </a:extLst>
              </a:tr>
              <a:tr h="318075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814608"/>
                  </a:ext>
                </a:extLst>
              </a:tr>
            </a:tbl>
          </a:graphicData>
        </a:graphic>
      </p:graphicFrame>
      <p:pic>
        <p:nvPicPr>
          <p:cNvPr id="17" name="그림 16">
            <a:extLst>
              <a:ext uri="{FF2B5EF4-FFF2-40B4-BE49-F238E27FC236}">
                <a16:creationId xmlns:a16="http://schemas.microsoft.com/office/drawing/2014/main" id="{DBAA47F9-2364-4BD9-B388-C2A7A713A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015" y="139538"/>
            <a:ext cx="2642304" cy="4864424"/>
          </a:xfrm>
          <a:prstGeom prst="rect">
            <a:avLst/>
          </a:prstGeom>
        </p:spPr>
      </p:pic>
      <p:sp>
        <p:nvSpPr>
          <p:cNvPr id="2" name="화살표: 줄무늬가 있는 오른쪽 1">
            <a:extLst>
              <a:ext uri="{FF2B5EF4-FFF2-40B4-BE49-F238E27FC236}">
                <a16:creationId xmlns:a16="http://schemas.microsoft.com/office/drawing/2014/main" id="{9400D109-D66A-4C13-9A4F-5B887383A4BC}"/>
              </a:ext>
            </a:extLst>
          </p:cNvPr>
          <p:cNvSpPr/>
          <p:nvPr/>
        </p:nvSpPr>
        <p:spPr>
          <a:xfrm>
            <a:off x="4258555" y="2306460"/>
            <a:ext cx="763061" cy="530577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2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4.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간단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67;p14">
            <a:extLst>
              <a:ext uri="{FF2B5EF4-FFF2-40B4-BE49-F238E27FC236}">
                <a16:creationId xmlns:a16="http://schemas.microsoft.com/office/drawing/2014/main" id="{7063554F-B1FA-41B3-9DFC-0676C55546F4}"/>
              </a:ext>
            </a:extLst>
          </p:cNvPr>
          <p:cNvSpPr txBox="1"/>
          <p:nvPr/>
        </p:nvSpPr>
        <p:spPr>
          <a:xfrm>
            <a:off x="1408975" y="845454"/>
            <a:ext cx="692009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머신 러닝의 정의 및 대표 알고리즘들</a:t>
            </a:r>
            <a:r>
              <a:rPr lang="en-US" altLang="ko-KR" sz="2000" dirty="0"/>
              <a:t>(</a:t>
            </a:r>
            <a:r>
              <a:rPr lang="ko-KR" altLang="en-US" sz="2000" dirty="0"/>
              <a:t>지도</a:t>
            </a:r>
            <a:r>
              <a:rPr lang="en-US" altLang="ko-KR" sz="2000" dirty="0"/>
              <a:t>·</a:t>
            </a:r>
            <a:r>
              <a:rPr lang="ko-KR" altLang="en-US" sz="2000" dirty="0"/>
              <a:t>비지도 학습</a:t>
            </a:r>
            <a:r>
              <a:rPr lang="en-US" altLang="ko-KR" sz="2000" dirty="0"/>
              <a:t>)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가설 함수</a:t>
            </a:r>
            <a:r>
              <a:rPr lang="en-US" altLang="ko-KR" sz="2000" dirty="0"/>
              <a:t>(hypothesis function) &amp; </a:t>
            </a:r>
            <a:r>
              <a:rPr lang="ko-KR" altLang="en-US" sz="2000" dirty="0"/>
              <a:t>비용 함수</a:t>
            </a:r>
            <a:r>
              <a:rPr lang="en-US" altLang="ko-KR" sz="2000" dirty="0"/>
              <a:t>(cost function)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경사 </a:t>
            </a:r>
            <a:r>
              <a:rPr lang="ko-KR" altLang="en-US" sz="2000" dirty="0" err="1"/>
              <a:t>하강법</a:t>
            </a:r>
            <a:r>
              <a:rPr lang="en-US" altLang="ko-KR" sz="2000" dirty="0"/>
              <a:t>(gradient descent)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행렬</a:t>
            </a:r>
            <a:r>
              <a:rPr lang="en-US" altLang="ko-KR" sz="2000" dirty="0"/>
              <a:t>(matrix)</a:t>
            </a:r>
            <a:r>
              <a:rPr lang="ko-KR" altLang="en-US" sz="2000" dirty="0"/>
              <a:t> </a:t>
            </a:r>
            <a:r>
              <a:rPr lang="en-US" altLang="ko-KR" sz="2000" dirty="0"/>
              <a:t>&amp; </a:t>
            </a:r>
            <a:r>
              <a:rPr lang="ko-KR" altLang="en-US" sz="2000" dirty="0"/>
              <a:t>벡터</a:t>
            </a:r>
            <a:r>
              <a:rPr lang="en-US" altLang="ko-KR" sz="2000" dirty="0"/>
              <a:t>(vector)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행렬의 연산</a:t>
            </a:r>
            <a:endParaRPr lang="en-US" altLang="ko-KR" sz="2000" dirty="0"/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2000" dirty="0"/>
              <a:t>특이한 행렬</a:t>
            </a:r>
            <a:r>
              <a:rPr lang="en-US" altLang="ko-KR" sz="2000" dirty="0"/>
              <a:t>(</a:t>
            </a:r>
            <a:r>
              <a:rPr lang="ko-KR" altLang="en-US" sz="2000" dirty="0" err="1"/>
              <a:t>항등행렬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역행렬</a:t>
            </a:r>
            <a:r>
              <a:rPr lang="en-US" altLang="ko-KR" sz="2000" dirty="0"/>
              <a:t>, </a:t>
            </a:r>
            <a:r>
              <a:rPr lang="ko-KR" altLang="en-US" sz="2000" dirty="0"/>
              <a:t>전치행렬</a:t>
            </a:r>
            <a:r>
              <a:rPr lang="en-US" altLang="ko-KR" sz="2000" dirty="0"/>
              <a:t>)</a:t>
            </a:r>
            <a:endParaRPr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F30DFEC-1279-4FCC-A1AB-10B782565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2487" y="2267151"/>
            <a:ext cx="5744453" cy="256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9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749564" y="2125489"/>
            <a:ext cx="49794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!</a:t>
            </a:r>
            <a:endParaRPr sz="4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901933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291</Words>
  <Application>Microsoft Office PowerPoint</Application>
  <PresentationFormat>화면 슬라이드 쇼(16:9)</PresentationFormat>
  <Paragraphs>53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</dc:creator>
  <cp:lastModifiedBy>이강민</cp:lastModifiedBy>
  <cp:revision>6</cp:revision>
  <dcterms:modified xsi:type="dcterms:W3CDTF">2022-03-20T13:46:46Z</dcterms:modified>
</cp:coreProperties>
</file>